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57" r:id="rId3"/>
    <p:sldId id="266" r:id="rId4"/>
    <p:sldId id="269" r:id="rId5"/>
    <p:sldId id="268" r:id="rId6"/>
    <p:sldId id="262" r:id="rId7"/>
    <p:sldId id="258" r:id="rId8"/>
    <p:sldId id="259" r:id="rId9"/>
    <p:sldId id="278" r:id="rId10"/>
    <p:sldId id="260" r:id="rId11"/>
    <p:sldId id="270" r:id="rId12"/>
    <p:sldId id="281" r:id="rId13"/>
    <p:sldId id="283" r:id="rId14"/>
    <p:sldId id="282" r:id="rId15"/>
    <p:sldId id="279" r:id="rId16"/>
    <p:sldId id="280" r:id="rId17"/>
    <p:sldId id="267" r:id="rId18"/>
    <p:sldId id="284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74" d="100"/>
          <a:sy n="74" d="100"/>
        </p:scale>
        <p:origin x="-1020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3175" y="0"/>
            <a:ext cx="9147175" cy="6867525"/>
            <a:chOff x="-2" y="0"/>
            <a:chExt cx="5762" cy="4326"/>
          </a:xfrm>
        </p:grpSpPr>
        <p:grpSp>
          <p:nvGrpSpPr>
            <p:cNvPr id="12291" name="Group 3"/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12292" name="Rectangle 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3" name="Rectangle 5"/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4" name="Rectangle 6"/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5" name="Rectangle 7"/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6" name="Rectangle 8"/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7" name="Rectangle 9"/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8" name="Rectangle 10"/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9" name="Rectangle 11"/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0" name="Rectangle 12"/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Rectangle 13"/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2" name="Rectangle 14"/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3" name="Rectangle 15"/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4" name="Rectangle 16"/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5" name="Rectangle 17"/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Rectangle 18"/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Rectangle 19"/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Rectangle 20"/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Rectangle 21"/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Rectangle 22"/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1" name="Rectangle 23"/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Rectangle 24"/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3" name="Rectangle 25"/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Rectangle 26"/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5" name="Rectangle 27"/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Rectangle 28"/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7" name="Rectangle 29"/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Rectangle 30"/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9" name="Rectangle 31"/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Rectangle 32"/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1" name="Rectangle 33"/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2" name="Rectangle 34"/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3" name="Rectangle 35"/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Rectangle 36"/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5" name="Rectangle 37"/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Rectangle 38"/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7" name="Rectangle 39"/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Rectangle 40"/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9" name="Rectangle 41"/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0" name="Rectangle 42"/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1" name="Rectangle 43"/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2" name="Rectangle 44"/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3" name="Rectangle 45"/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4" name="Rectangle 46"/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5" name="Rectangle 47"/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6" name="Rectangle 48"/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7" name="Rectangle 49"/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8" name="Rectangle 50"/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9" name="Rectangle 51"/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0" name="Rectangle 52"/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1" name="Rectangle 53"/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2" name="Rectangle 54"/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3" name="Rectangle 55"/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4" name="Rectangle 56"/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5" name="Rectangle 57"/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6" name="Rectangle 58"/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7" name="Rectangle 59"/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8" name="Rectangle 60"/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9" name="Rectangle 61"/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0" name="Rectangle 62"/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1" name="Rectangle 63"/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52" name="Rectangle 64"/>
            <p:cNvSpPr>
              <a:spLocks noChangeArrowheads="1"/>
            </p:cNvSpPr>
            <p:nvPr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3" name="Rectangle 65"/>
            <p:cNvSpPr>
              <a:spLocks noChangeArrowheads="1"/>
            </p:cNvSpPr>
            <p:nvPr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en-US">
              <a:latin typeface="Helvetica" charset="0"/>
            </a:endParaRPr>
          </a:p>
        </p:txBody>
      </p:sp>
      <p:sp>
        <p:nvSpPr>
          <p:cNvPr id="1235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447800"/>
            <a:ext cx="7678737" cy="1081088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35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357" name="Rectangle 69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8" name="Rectangle 7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9" name="Rectangle 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3DB07C-FC7E-4C83-ABB0-2921D60E9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4E2BB-0AFD-4FD1-9110-936717142E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3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533400"/>
            <a:ext cx="2039938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533400"/>
            <a:ext cx="5970587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74F73-0E2D-4632-B6BA-D8665A054F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35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94D96D-4E0D-4E3D-B13B-3F59773164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9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DB7E5E-D402-4873-B3BE-C8E0F01295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7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5D6910-93E6-48A2-92F4-4E31FA732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0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0921B-4ED6-450A-A4E1-FD5C13ED12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2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F7E5E-FD5D-4376-9957-6AF5FECFFA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DC1FB-E9CC-45AF-B44D-DE537572A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1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73973-B5C2-4F3E-84AC-3C394A57E4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2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2007E-A3D6-4133-8AF5-411476C90A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1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7198E-7D45-43CA-A86A-4212BFF42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318F9-3736-4654-A9A1-59EB12803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7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9C493-DE54-46FB-9591-94BBCFC415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9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Rectangle 16"/>
            <p:cNvSpPr>
              <a:spLocks noChangeArrowheads="1"/>
            </p:cNvSpPr>
            <p:nvPr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Rectangle 17"/>
            <p:cNvSpPr>
              <a:spLocks noChangeArrowheads="1"/>
            </p:cNvSpPr>
            <p:nvPr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2" name="Rectangle 18"/>
            <p:cNvSpPr>
              <a:spLocks noChangeArrowheads="1"/>
            </p:cNvSpPr>
            <p:nvPr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3" name="Rectangle 19"/>
            <p:cNvSpPr>
              <a:spLocks noChangeArrowheads="1"/>
            </p:cNvSpPr>
            <p:nvPr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5" name="Rectangle 21"/>
            <p:cNvSpPr>
              <a:spLocks noChangeArrowheads="1"/>
            </p:cNvSpPr>
            <p:nvPr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6" name="Rectangle 22"/>
            <p:cNvSpPr>
              <a:spLocks noChangeArrowheads="1"/>
            </p:cNvSpPr>
            <p:nvPr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7" name="Rectangle 23"/>
            <p:cNvSpPr>
              <a:spLocks noChangeArrowheads="1"/>
            </p:cNvSpPr>
            <p:nvPr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8" name="Rectangle 24"/>
            <p:cNvSpPr>
              <a:spLocks noChangeArrowheads="1"/>
            </p:cNvSpPr>
            <p:nvPr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Rectangle 25"/>
            <p:cNvSpPr>
              <a:spLocks noChangeArrowheads="1"/>
            </p:cNvSpPr>
            <p:nvPr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0" name="Rectangle 26"/>
            <p:cNvSpPr>
              <a:spLocks noChangeArrowheads="1"/>
            </p:cNvSpPr>
            <p:nvPr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1" name="Rectangle 27"/>
            <p:cNvSpPr>
              <a:spLocks noChangeArrowheads="1"/>
            </p:cNvSpPr>
            <p:nvPr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2" name="Rectangle 28"/>
            <p:cNvSpPr>
              <a:spLocks noChangeArrowheads="1"/>
            </p:cNvSpPr>
            <p:nvPr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3" name="Rectangle 29"/>
            <p:cNvSpPr>
              <a:spLocks noChangeArrowheads="1"/>
            </p:cNvSpPr>
            <p:nvPr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Rectangle 30"/>
            <p:cNvSpPr>
              <a:spLocks noChangeArrowheads="1"/>
            </p:cNvSpPr>
            <p:nvPr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Rectangle 31"/>
            <p:cNvSpPr>
              <a:spLocks noChangeArrowheads="1"/>
            </p:cNvSpPr>
            <p:nvPr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9" name="Rectangle 35"/>
            <p:cNvSpPr>
              <a:spLocks noChangeArrowheads="1"/>
            </p:cNvSpPr>
            <p:nvPr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0" name="Rectangle 36"/>
            <p:cNvSpPr>
              <a:spLocks noChangeArrowheads="1"/>
            </p:cNvSpPr>
            <p:nvPr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1" name="Rectangle 37"/>
            <p:cNvSpPr>
              <a:spLocks noChangeArrowheads="1"/>
            </p:cNvSpPr>
            <p:nvPr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2" name="Rectangle 38"/>
            <p:cNvSpPr>
              <a:spLocks noChangeArrowheads="1"/>
            </p:cNvSpPr>
            <p:nvPr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3" name="Rectangle 39"/>
            <p:cNvSpPr>
              <a:spLocks noChangeArrowheads="1"/>
            </p:cNvSpPr>
            <p:nvPr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4" name="Rectangle 40"/>
            <p:cNvSpPr>
              <a:spLocks noChangeArrowheads="1"/>
            </p:cNvSpPr>
            <p:nvPr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7" name="Rectangle 43"/>
            <p:cNvSpPr>
              <a:spLocks noChangeArrowheads="1"/>
            </p:cNvSpPr>
            <p:nvPr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8" name="Rectangle 44"/>
            <p:cNvSpPr>
              <a:spLocks noChangeArrowheads="1"/>
            </p:cNvSpPr>
            <p:nvPr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3" name="Rectangle 49"/>
            <p:cNvSpPr>
              <a:spLocks noChangeArrowheads="1"/>
            </p:cNvSpPr>
            <p:nvPr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4" name="Rectangle 50"/>
            <p:cNvSpPr>
              <a:spLocks noChangeArrowheads="1"/>
            </p:cNvSpPr>
            <p:nvPr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5" name="Rectangle 51"/>
            <p:cNvSpPr>
              <a:spLocks noChangeArrowheads="1"/>
            </p:cNvSpPr>
            <p:nvPr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6" name="Rectangle 52"/>
            <p:cNvSpPr>
              <a:spLocks noChangeArrowheads="1"/>
            </p:cNvSpPr>
            <p:nvPr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7" name="Rectangle 53"/>
            <p:cNvSpPr>
              <a:spLocks noChangeArrowheads="1"/>
            </p:cNvSpPr>
            <p:nvPr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8" name="Rectangle 54"/>
            <p:cNvSpPr>
              <a:spLocks noChangeArrowheads="1"/>
            </p:cNvSpPr>
            <p:nvPr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9" name="Rectangle 55"/>
            <p:cNvSpPr>
              <a:spLocks noChangeArrowheads="1"/>
            </p:cNvSpPr>
            <p:nvPr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0" name="Rectangle 56"/>
            <p:cNvSpPr>
              <a:spLocks noChangeArrowheads="1"/>
            </p:cNvSpPr>
            <p:nvPr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1" name="Rectangle 57"/>
            <p:cNvSpPr>
              <a:spLocks noChangeArrowheads="1"/>
            </p:cNvSpPr>
            <p:nvPr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2" name="Rectangle 58"/>
            <p:cNvSpPr>
              <a:spLocks noChangeArrowheads="1"/>
            </p:cNvSpPr>
            <p:nvPr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Rectangle 59"/>
            <p:cNvSpPr>
              <a:spLocks noChangeArrowheads="1"/>
            </p:cNvSpPr>
            <p:nvPr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4" name="Rectangle 60"/>
            <p:cNvSpPr>
              <a:spLocks noChangeArrowheads="1"/>
            </p:cNvSpPr>
            <p:nvPr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5" name="Rectangle 61"/>
            <p:cNvSpPr>
              <a:spLocks noChangeArrowheads="1"/>
            </p:cNvSpPr>
            <p:nvPr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6" name="Rectangle 62"/>
            <p:cNvSpPr>
              <a:spLocks noChangeArrowheads="1"/>
            </p:cNvSpPr>
            <p:nvPr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7" name="Rectangle 63"/>
            <p:cNvSpPr>
              <a:spLocks noChangeArrowheads="1"/>
            </p:cNvSpPr>
            <p:nvPr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8" name="Rectangle 64"/>
            <p:cNvSpPr>
              <a:spLocks noChangeArrowheads="1"/>
            </p:cNvSpPr>
            <p:nvPr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329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533400"/>
            <a:ext cx="81629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30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2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3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47A12523-16B1-440E-A9F4-318BE4C0CC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Class Expectations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3200400"/>
            <a:ext cx="4437062" cy="3114675"/>
          </a:xfrm>
        </p:spPr>
        <p:txBody>
          <a:bodyPr/>
          <a:lstStyle/>
          <a:p>
            <a:r>
              <a:rPr lang="en-US" dirty="0" smtClean="0"/>
              <a:t>Room 712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97" name="Rectangle 2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 smtClean="0"/>
              <a:t>Grooming! No </a:t>
            </a:r>
            <a:r>
              <a:rPr lang="en-US" dirty="0"/>
              <a:t>grooming in </a:t>
            </a:r>
            <a:r>
              <a:rPr lang="en-US" dirty="0" smtClean="0"/>
              <a:t>class….</a:t>
            </a:r>
            <a:endParaRPr lang="en-US" dirty="0"/>
          </a:p>
        </p:txBody>
      </p:sp>
      <p:pic>
        <p:nvPicPr>
          <p:cNvPr id="7202" name="Picture 3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6100" y="4076700"/>
            <a:ext cx="2814638" cy="2019300"/>
          </a:xfrm>
          <a:noFill/>
          <a:ln/>
        </p:spPr>
      </p:pic>
      <p:pic>
        <p:nvPicPr>
          <p:cNvPr id="7203" name="Picture 3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3638" y="1905000"/>
            <a:ext cx="1577975" cy="2019300"/>
          </a:xfrm>
          <a:noFill/>
          <a:ln/>
        </p:spPr>
      </p:pic>
      <p:pic>
        <p:nvPicPr>
          <p:cNvPr id="7205" name="Picture 3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0825" y="4076700"/>
            <a:ext cx="2760663" cy="2019300"/>
          </a:xfrm>
          <a:noFill/>
          <a:ln/>
        </p:spPr>
      </p:pic>
      <p:pic>
        <p:nvPicPr>
          <p:cNvPr id="7207" name="Picture 39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0" y="1905000"/>
            <a:ext cx="2692400" cy="2019300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No perfume, cologne, hair spray, body spray,or scented lotion</a:t>
            </a:r>
            <a:endParaRPr lang="en-US"/>
          </a:p>
        </p:txBody>
      </p:sp>
      <p:pic>
        <p:nvPicPr>
          <p:cNvPr id="21511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3888" y="1905000"/>
            <a:ext cx="2019300" cy="2019300"/>
          </a:xfrm>
          <a:noFill/>
          <a:ln/>
        </p:spPr>
      </p:pic>
      <p:pic>
        <p:nvPicPr>
          <p:cNvPr id="21512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5863" y="1905000"/>
            <a:ext cx="1535112" cy="2019300"/>
          </a:xfrm>
          <a:noFill/>
          <a:ln/>
        </p:spPr>
      </p:pic>
      <p:pic>
        <p:nvPicPr>
          <p:cNvPr id="21513" name="Picture 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388" y="4076700"/>
            <a:ext cx="1514475" cy="2019300"/>
          </a:xfrm>
          <a:noFill/>
          <a:ln/>
        </p:spPr>
      </p:pic>
      <p:pic>
        <p:nvPicPr>
          <p:cNvPr id="2151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0400" y="4076700"/>
            <a:ext cx="1943100" cy="2019300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71538" y="152400"/>
            <a:ext cx="8162925" cy="1471613"/>
          </a:xfrm>
        </p:spPr>
        <p:txBody>
          <a:bodyPr/>
          <a:lstStyle/>
          <a:p>
            <a:r>
              <a:rPr lang="en-US" dirty="0" smtClean="0"/>
              <a:t>6. What does the end of class look like?</a:t>
            </a:r>
            <a:endParaRPr lang="en-US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Work until the bell </a:t>
            </a:r>
            <a:r>
              <a:rPr lang="en-US" sz="2800" dirty="0" smtClean="0"/>
              <a:t>rings, do </a:t>
            </a:r>
            <a:r>
              <a:rPr lang="en-US" sz="2800" dirty="0"/>
              <a:t>not pack up before the </a:t>
            </a:r>
            <a:r>
              <a:rPr lang="en-US" sz="2800" dirty="0" smtClean="0"/>
              <a:t>bell.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Clean up before you </a:t>
            </a:r>
            <a:r>
              <a:rPr lang="en-US" sz="2800" dirty="0" smtClean="0"/>
              <a:t>leave.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The teacher dismisses you, not the bell!</a:t>
            </a:r>
          </a:p>
        </p:txBody>
      </p:sp>
      <p:pic>
        <p:nvPicPr>
          <p:cNvPr id="13317" name="Picture 102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673350"/>
            <a:ext cx="3979862" cy="265271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3828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Final reminders?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612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school rules!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Know the rules for:</a:t>
            </a:r>
          </a:p>
          <a:p>
            <a:r>
              <a:rPr lang="en-US" sz="2800"/>
              <a:t>Classroom behavior</a:t>
            </a:r>
          </a:p>
          <a:p>
            <a:r>
              <a:rPr lang="en-US" sz="2800"/>
              <a:t>Dress Code</a:t>
            </a:r>
          </a:p>
          <a:p>
            <a:r>
              <a:rPr lang="en-US" sz="2800"/>
              <a:t>Attendance</a:t>
            </a:r>
          </a:p>
          <a:p>
            <a:r>
              <a:rPr lang="en-US" sz="2800"/>
              <a:t>Electronic Devices</a:t>
            </a:r>
          </a:p>
          <a:p>
            <a:r>
              <a:rPr lang="en-US" sz="2800"/>
              <a:t>Bad language</a:t>
            </a:r>
          </a:p>
          <a:p>
            <a:endParaRPr lang="en-US" sz="2800"/>
          </a:p>
        </p:txBody>
      </p:sp>
      <p:graphicFrame>
        <p:nvGraphicFramePr>
          <p:cNvPr id="9227" name="Object 11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07061639"/>
              </p:ext>
            </p:extLst>
          </p:nvPr>
        </p:nvGraphicFramePr>
        <p:xfrm>
          <a:off x="5048250" y="2117725"/>
          <a:ext cx="3954463" cy="679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Document" r:id="rId3" imgW="1747158" imgH="3004996" progId="Word.Document.8">
                  <p:embed/>
                </p:oleObj>
              </mc:Choice>
              <mc:Fallback>
                <p:oleObj name="Document" r:id="rId3" imgW="1747158" imgH="300499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2117725"/>
                        <a:ext cx="3954463" cy="679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822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your </a:t>
            </a:r>
            <a:r>
              <a:rPr lang="en-US" b="1"/>
              <a:t>own</a:t>
            </a:r>
            <a:r>
              <a:rPr lang="en-US"/>
              <a:t> brain!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/>
              <a:t>Cheating is a violation of school policy.</a:t>
            </a:r>
          </a:p>
          <a:p>
            <a:r>
              <a:rPr lang="en-US" sz="2400" dirty="0"/>
              <a:t>Consequences include a 0% F grade on the work, referral, parent phone call, and repeated cheating </a:t>
            </a:r>
            <a:r>
              <a:rPr lang="en-US" sz="2400" dirty="0" smtClean="0"/>
              <a:t>can result </a:t>
            </a:r>
            <a:r>
              <a:rPr lang="en-US" sz="2400" dirty="0"/>
              <a:t>in removal from class with no credit!</a:t>
            </a:r>
          </a:p>
        </p:txBody>
      </p:sp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871960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time wisely…</a:t>
            </a:r>
          </a:p>
        </p:txBody>
      </p:sp>
      <p:sp>
        <p:nvSpPr>
          <p:cNvPr id="14346" name="Rectangle 103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Don’t throw away your time by wasting it!</a:t>
            </a:r>
          </a:p>
          <a:p>
            <a:r>
              <a:rPr lang="en-US" sz="2800" dirty="0"/>
              <a:t>Work hard!</a:t>
            </a:r>
          </a:p>
          <a:p>
            <a:r>
              <a:rPr lang="en-US" sz="2800" dirty="0"/>
              <a:t>Ask questions!</a:t>
            </a:r>
          </a:p>
          <a:p>
            <a:r>
              <a:rPr lang="en-US" sz="2800" dirty="0" smtClean="0"/>
              <a:t>Be curious!</a:t>
            </a:r>
            <a:endParaRPr lang="en-US" sz="2800" dirty="0"/>
          </a:p>
          <a:p>
            <a:r>
              <a:rPr lang="en-US" sz="2800" dirty="0"/>
              <a:t>Don’t be lazy!</a:t>
            </a:r>
          </a:p>
          <a:p>
            <a:endParaRPr lang="en-US" sz="2800" dirty="0"/>
          </a:p>
        </p:txBody>
      </p:sp>
      <p:pic>
        <p:nvPicPr>
          <p:cNvPr id="14348" name="Picture 103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0" y="1905000"/>
            <a:ext cx="3143250" cy="4191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24298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Be Successful!</a:t>
            </a: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noFill/>
          <a:ln/>
        </p:spPr>
      </p:pic>
      <p:pic>
        <p:nvPicPr>
          <p:cNvPr id="16394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563" y="1905000"/>
            <a:ext cx="2136775" cy="2019300"/>
          </a:xfrm>
          <a:noFill/>
          <a:ln/>
        </p:spPr>
      </p:pic>
      <p:pic>
        <p:nvPicPr>
          <p:cNvPr id="16395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3488" y="4076700"/>
            <a:ext cx="1438275" cy="2019300"/>
          </a:xfrm>
          <a:noFill/>
          <a:ln/>
        </p:spPr>
      </p:pic>
      <p:pic>
        <p:nvPicPr>
          <p:cNvPr id="16397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1163" y="4076700"/>
            <a:ext cx="2441575" cy="2019300"/>
          </a:xfrm>
          <a:noFill/>
          <a:ln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Agreement?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I, _____</a:t>
            </a:r>
            <a:r>
              <a:rPr lang="en-US" sz="2800" baseline="-25000" dirty="0" smtClean="0"/>
              <a:t>your name</a:t>
            </a:r>
            <a:r>
              <a:rPr lang="en-US" dirty="0" smtClean="0"/>
              <a:t>______,  understand and agree to honor the expectations of room 712.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__________________________________</a:t>
            </a:r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en-US" sz="2800" dirty="0" smtClean="0"/>
              <a:t>signature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374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>
          <a:xfrm>
            <a:off x="871538" y="152400"/>
            <a:ext cx="8162925" cy="1471613"/>
          </a:xfrm>
        </p:spPr>
        <p:txBody>
          <a:bodyPr/>
          <a:lstStyle/>
          <a:p>
            <a:r>
              <a:rPr lang="en-US" dirty="0" smtClean="0"/>
              <a:t>1. What does the beginning of class look like?</a:t>
            </a: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Enter the room </a:t>
            </a:r>
            <a:r>
              <a:rPr lang="en-US" sz="2400" b="1" dirty="0" smtClean="0"/>
              <a:t>respectfully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Be seated by the bell to be on time. 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Be ready to learn.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Begin working before the </a:t>
            </a:r>
            <a:r>
              <a:rPr lang="en-US" sz="2400" dirty="0" smtClean="0"/>
              <a:t>bell, update your learning log with the DLT, HW, etc.</a:t>
            </a:r>
            <a:endParaRPr lang="en-US" sz="2400" dirty="0"/>
          </a:p>
          <a:p>
            <a:pPr marL="0" indent="0">
              <a:lnSpc>
                <a:spcPct val="90000"/>
              </a:lnSpc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3081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238" y="1905000"/>
            <a:ext cx="3916362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What supplies do I need?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 smtClean="0"/>
              <a:t>Binder</a:t>
            </a:r>
          </a:p>
          <a:p>
            <a:r>
              <a:rPr lang="en-US" sz="2800" dirty="0" smtClean="0"/>
              <a:t>Daily </a:t>
            </a:r>
            <a:r>
              <a:rPr lang="en-US" sz="2800" dirty="0" smtClean="0"/>
              <a:t>Learning Log</a:t>
            </a:r>
            <a:endParaRPr lang="en-US" sz="2800" dirty="0"/>
          </a:p>
          <a:p>
            <a:r>
              <a:rPr lang="en-US" sz="2800" dirty="0"/>
              <a:t>Pencils</a:t>
            </a:r>
          </a:p>
          <a:p>
            <a:r>
              <a:rPr lang="en-US" sz="2800" dirty="0"/>
              <a:t>Pens</a:t>
            </a:r>
          </a:p>
          <a:p>
            <a:r>
              <a:rPr lang="en-US" sz="2800" dirty="0"/>
              <a:t>Paper</a:t>
            </a:r>
          </a:p>
          <a:p>
            <a:r>
              <a:rPr lang="en-US" sz="2800" dirty="0"/>
              <a:t>Handouts</a:t>
            </a:r>
          </a:p>
          <a:p>
            <a:r>
              <a:rPr lang="en-US" sz="2800" dirty="0"/>
              <a:t>Books</a:t>
            </a:r>
          </a:p>
          <a:p>
            <a:r>
              <a:rPr lang="en-US" sz="2800" dirty="0"/>
              <a:t>Homework</a:t>
            </a:r>
          </a:p>
          <a:p>
            <a:pPr>
              <a:buFont typeface="Wingdings" charset="2"/>
              <a:buNone/>
            </a:pPr>
            <a:endParaRPr lang="en-US" sz="2800" dirty="0"/>
          </a:p>
        </p:txBody>
      </p:sp>
      <p:pic>
        <p:nvPicPr>
          <p:cNvPr id="1536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71538" y="304800"/>
            <a:ext cx="8162925" cy="1319213"/>
          </a:xfrm>
        </p:spPr>
        <p:txBody>
          <a:bodyPr/>
          <a:lstStyle/>
          <a:p>
            <a:r>
              <a:rPr lang="en-US" dirty="0" smtClean="0"/>
              <a:t>How can </a:t>
            </a:r>
            <a:r>
              <a:rPr lang="en-US" dirty="0" smtClean="0"/>
              <a:t>receive credit for my assignments?</a:t>
            </a:r>
            <a:endParaRPr lang="en-US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8275" cy="4953000"/>
          </a:xfrm>
        </p:spPr>
        <p:txBody>
          <a:bodyPr/>
          <a:lstStyle/>
          <a:p>
            <a:r>
              <a:rPr lang="en-US" sz="2400" dirty="0"/>
              <a:t>It is important </a:t>
            </a:r>
            <a:r>
              <a:rPr lang="en-US" sz="2400" dirty="0" smtClean="0"/>
              <a:t>to turn </a:t>
            </a:r>
            <a:r>
              <a:rPr lang="en-US" sz="2400" dirty="0"/>
              <a:t>in assignments that are neat, clean, and </a:t>
            </a:r>
            <a:r>
              <a:rPr lang="en-US" sz="2400" dirty="0" smtClean="0"/>
              <a:t>professional!</a:t>
            </a:r>
          </a:p>
          <a:p>
            <a:r>
              <a:rPr lang="en-US" sz="2400" dirty="0" smtClean="0"/>
              <a:t>No </a:t>
            </a:r>
            <a:r>
              <a:rPr lang="en-US" sz="2400" dirty="0"/>
              <a:t>drawing on, wrinkling, crumpling, tagging, or decorating your work</a:t>
            </a:r>
            <a:r>
              <a:rPr lang="en-US" sz="2400" dirty="0" smtClean="0"/>
              <a:t>!</a:t>
            </a:r>
          </a:p>
          <a:p>
            <a:r>
              <a:rPr lang="en-US" sz="2400" dirty="0" smtClean="0"/>
              <a:t>Write assignment title on the top line. </a:t>
            </a:r>
            <a:endParaRPr lang="en-US" sz="2400" dirty="0" smtClean="0"/>
          </a:p>
          <a:p>
            <a:r>
              <a:rPr lang="en-US" sz="2400" dirty="0" smtClean="0"/>
              <a:t>Include Proper Heading:</a:t>
            </a:r>
          </a:p>
          <a:p>
            <a:pPr lvl="1"/>
            <a:r>
              <a:rPr lang="en-US" sz="2000" dirty="0" smtClean="0"/>
              <a:t>Name</a:t>
            </a:r>
          </a:p>
          <a:p>
            <a:pPr lvl="1"/>
            <a:r>
              <a:rPr lang="en-US" sz="2000" dirty="0" err="1" smtClean="0"/>
              <a:t>Cadwell</a:t>
            </a:r>
            <a:r>
              <a:rPr lang="en-US" sz="2000" dirty="0" smtClean="0"/>
              <a:t>/Cancino Per____</a:t>
            </a:r>
          </a:p>
          <a:p>
            <a:pPr lvl="1"/>
            <a:r>
              <a:rPr lang="en-US" sz="2000" dirty="0" smtClean="0"/>
              <a:t>Date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endParaRPr lang="en-US" sz="2000" dirty="0"/>
          </a:p>
        </p:txBody>
      </p:sp>
      <p:pic>
        <p:nvPicPr>
          <p:cNvPr id="19469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15013" y="4038600"/>
            <a:ext cx="2676525" cy="2019300"/>
          </a:xfrm>
          <a:noFill/>
          <a:ln/>
        </p:spPr>
      </p:pic>
      <p:pic>
        <p:nvPicPr>
          <p:cNvPr id="19471" name="Picture 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981200"/>
            <a:ext cx="1939925" cy="20193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152400"/>
            <a:ext cx="8162925" cy="1319213"/>
          </a:xfrm>
        </p:spPr>
        <p:txBody>
          <a:bodyPr/>
          <a:lstStyle/>
          <a:p>
            <a:r>
              <a:rPr lang="en-US" dirty="0" smtClean="0"/>
              <a:t>3. What is the expected behavior?</a:t>
            </a:r>
            <a:endParaRPr 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 smtClean="0"/>
              <a:t>Be respectful in all ways: with your words, attitude, body language, behavior, and towards our classroom.</a:t>
            </a:r>
            <a:endParaRPr lang="en-US" sz="2400" dirty="0"/>
          </a:p>
          <a:p>
            <a:r>
              <a:rPr lang="en-US" sz="2400" dirty="0" smtClean="0"/>
              <a:t>Take care of each other, take care of our space.</a:t>
            </a:r>
            <a:endParaRPr lang="en-US" sz="2400" dirty="0"/>
          </a:p>
          <a:p>
            <a:pPr lvl="0">
              <a:buClr>
                <a:srgbClr val="9A0000"/>
              </a:buClr>
            </a:pPr>
            <a:r>
              <a:rPr lang="en-US" sz="2400" dirty="0" smtClean="0">
                <a:solidFill>
                  <a:srgbClr val="000000"/>
                </a:solidFill>
              </a:rPr>
              <a:t>Treat </a:t>
            </a:r>
            <a:r>
              <a:rPr lang="en-US" sz="2400" dirty="0">
                <a:solidFill>
                  <a:srgbClr val="000000"/>
                </a:solidFill>
              </a:rPr>
              <a:t>each </a:t>
            </a:r>
            <a:r>
              <a:rPr lang="en-US" sz="2400" dirty="0" smtClean="0">
                <a:solidFill>
                  <a:srgbClr val="000000"/>
                </a:solidFill>
              </a:rPr>
              <a:t>other and our space </a:t>
            </a:r>
            <a:r>
              <a:rPr lang="en-US" sz="2400" dirty="0">
                <a:solidFill>
                  <a:srgbClr val="000000"/>
                </a:solidFill>
              </a:rPr>
              <a:t>kindly!</a:t>
            </a:r>
          </a:p>
          <a:p>
            <a:endParaRPr lang="en-US" sz="2800" dirty="0"/>
          </a:p>
        </p:txBody>
      </p:sp>
      <p:pic>
        <p:nvPicPr>
          <p:cNvPr id="1843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1955800"/>
            <a:ext cx="3979862" cy="40878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827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>
          <a:xfrm>
            <a:off x="871538" y="228600"/>
            <a:ext cx="8162925" cy="1395413"/>
          </a:xfrm>
        </p:spPr>
        <p:txBody>
          <a:bodyPr/>
          <a:lstStyle/>
          <a:p>
            <a:r>
              <a:rPr lang="en-US" dirty="0" smtClean="0"/>
              <a:t>4. What are the rules on electronics and food?</a:t>
            </a:r>
            <a:endParaRPr lang="en-US" dirty="0"/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5100" cy="4191000"/>
          </a:xfrm>
        </p:spPr>
        <p:txBody>
          <a:bodyPr/>
          <a:lstStyle/>
          <a:p>
            <a:r>
              <a:rPr lang="en-US" sz="2400" dirty="0" smtClean="0"/>
              <a:t>No electronics; turn them off and put them away before you enter class.</a:t>
            </a:r>
          </a:p>
          <a:p>
            <a:r>
              <a:rPr lang="en-US" sz="2400" dirty="0" smtClean="0"/>
              <a:t>This </a:t>
            </a:r>
            <a:r>
              <a:rPr lang="en-US" sz="2400" dirty="0"/>
              <a:t>includes cameras, recording devices, cell phones, iPods, MP3 players, </a:t>
            </a:r>
            <a:r>
              <a:rPr lang="en-US" sz="2400" dirty="0" smtClean="0"/>
              <a:t>etc.</a:t>
            </a:r>
            <a:endParaRPr lang="en-US" sz="2400" dirty="0"/>
          </a:p>
          <a:p>
            <a:r>
              <a:rPr lang="en-US" sz="2400" dirty="0" smtClean="0"/>
              <a:t>Ms</a:t>
            </a:r>
            <a:r>
              <a:rPr lang="en-US" sz="2400" dirty="0" smtClean="0"/>
              <a:t>. C keeps hers put away and you should too! Respect.</a:t>
            </a:r>
            <a:endParaRPr lang="en-US" sz="2400" dirty="0"/>
          </a:p>
        </p:txBody>
      </p:sp>
      <p:pic>
        <p:nvPicPr>
          <p:cNvPr id="10251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8250" y="2012950"/>
            <a:ext cx="3975100" cy="3975100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/>
              <a:t>No food, drinks, candy, or gum. </a:t>
            </a:r>
          </a:p>
        </p:txBody>
      </p:sp>
      <p:pic>
        <p:nvPicPr>
          <p:cNvPr id="5127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4191000"/>
            <a:ext cx="3309938" cy="1981200"/>
          </a:xfrm>
          <a:noFill/>
          <a:ln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17018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16510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09" y="3145486"/>
            <a:ext cx="17145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443032"/>
            <a:ext cx="2043113" cy="2019300"/>
          </a:xfrm>
          <a:noFill/>
          <a:ln/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1435100" cy="15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15367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6" name="Picture 1024" descr="C:\Users\Michelle CC\AppData\Local\Microsoft\Windows\Temporary Internet Files\Content.IE5\MJESQPTX\MP900309497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80" y="4800600"/>
            <a:ext cx="1828800" cy="120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qual 1"/>
          <p:cNvSpPr/>
          <p:nvPr/>
        </p:nvSpPr>
        <p:spPr bwMode="auto">
          <a:xfrm>
            <a:off x="2490542" y="5181600"/>
            <a:ext cx="1066800" cy="694944"/>
          </a:xfrm>
          <a:prstGeom prst="mathEqual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Bottled water is okay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r>
              <a:rPr lang="en-US" sz="2800"/>
              <a:t>If you spill water, it will be easy to clean!</a:t>
            </a:r>
          </a:p>
        </p:txBody>
      </p:sp>
      <p:pic>
        <p:nvPicPr>
          <p:cNvPr id="6153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282825"/>
            <a:ext cx="3979862" cy="3433763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981075" y="457200"/>
            <a:ext cx="8162925" cy="1166813"/>
          </a:xfrm>
        </p:spPr>
        <p:txBody>
          <a:bodyPr/>
          <a:lstStyle/>
          <a:p>
            <a:r>
              <a:rPr lang="en-US" sz="4000" dirty="0" smtClean="0"/>
              <a:t>5. What </a:t>
            </a:r>
            <a:r>
              <a:rPr lang="en-US" sz="4000" dirty="0" smtClean="0"/>
              <a:t>else should we save for outside the class?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93887008"/>
      </p:ext>
    </p:extLst>
  </p:cSld>
  <p:clrMapOvr>
    <a:masterClrMapping/>
  </p:clrMapOvr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Sagapolutele's HD:Applications:Microsoft Office X:Templates:Presentations:Designs:Bold Stripes</Template>
  <TotalTime>764</TotalTime>
  <Words>450</Words>
  <Application>Microsoft Office PowerPoint</Application>
  <PresentationFormat>On-screen Show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Bold Stripes</vt:lpstr>
      <vt:lpstr>Document</vt:lpstr>
      <vt:lpstr>Class Expectations</vt:lpstr>
      <vt:lpstr>1. What does the beginning of class look like?</vt:lpstr>
      <vt:lpstr>2. What supplies do I need?</vt:lpstr>
      <vt:lpstr>How can receive credit for my assignments?</vt:lpstr>
      <vt:lpstr>3. What is the expected behavior?</vt:lpstr>
      <vt:lpstr>4. What are the rules on electronics and food?</vt:lpstr>
      <vt:lpstr>No food, drinks, candy, or gum. </vt:lpstr>
      <vt:lpstr>Bottled water is okay</vt:lpstr>
      <vt:lpstr>5. What else should we save for outside the class?</vt:lpstr>
      <vt:lpstr>Grooming! No grooming in class….</vt:lpstr>
      <vt:lpstr>No perfume, cologne, hair spray, body spray,or scented lotion</vt:lpstr>
      <vt:lpstr>6. What does the end of class look like?</vt:lpstr>
      <vt:lpstr>7. Final reminders?</vt:lpstr>
      <vt:lpstr>Follow school rules!</vt:lpstr>
      <vt:lpstr>Use your own brain!</vt:lpstr>
      <vt:lpstr>Use time wisely…</vt:lpstr>
      <vt:lpstr>Be Successful!</vt:lpstr>
      <vt:lpstr>8. Agreement?</vt:lpstr>
    </vt:vector>
  </TitlesOfParts>
  <Company>El Cajon Valley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Expectations</dc:title>
  <dc:creator>Bonnie Gebhardt</dc:creator>
  <cp:lastModifiedBy>Michelle CC</cp:lastModifiedBy>
  <cp:revision>48</cp:revision>
  <dcterms:created xsi:type="dcterms:W3CDTF">2008-08-21T23:19:34Z</dcterms:created>
  <dcterms:modified xsi:type="dcterms:W3CDTF">2013-07-24T03:41:39Z</dcterms:modified>
</cp:coreProperties>
</file>